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4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9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chart>
    <c:title>
      <c:tx>
        <c:rich>
          <a:bodyPr/>
          <a:lstStyle/>
          <a:p>
            <a:pPr>
              <a:defRPr sz="1400" b="0" baseline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pPr>
            <a:r>
              <a:rPr lang="ru-RU" sz="1400" b="0" baseline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Численность</a:t>
            </a:r>
            <a:r>
              <a:rPr lang="en-US" sz="1400" b="0" baseline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0" baseline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занятых в промышленности, чел.</a:t>
            </a:r>
            <a:endParaRPr lang="ru-RU" sz="1400" b="0" baseline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0.1449954855959022"/>
          <c:y val="0.18952992649414721"/>
          <c:w val="0.62824030304922862"/>
          <c:h val="0.7725045182924742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Численность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0.28336109633528445"/>
                  <c:y val="0.1219584348199369"/>
                </c:manualLayout>
              </c:layout>
              <c:tx>
                <c:rich>
                  <a:bodyPr/>
                  <a:lstStyle/>
                  <a:p>
                    <a:r>
                      <a:rPr lang="en-US" sz="1200" baseline="0" dirty="0" smtClean="0">
                        <a:latin typeface="Times New Roman" pitchFamily="18" charset="0"/>
                      </a:rPr>
                      <a:t>21291</a:t>
                    </a:r>
                    <a:endParaRPr lang="en-US" sz="1200" baseline="0" dirty="0">
                      <a:latin typeface="Times New Roman" pitchFamily="18" charset="0"/>
                    </a:endParaRPr>
                  </a:p>
                </c:rich>
              </c:tx>
              <c:showVal val="1"/>
            </c:dLbl>
            <c:dLbl>
              <c:idx val="1"/>
              <c:layout>
                <c:manualLayout>
                  <c:x val="5.8884842585394045E-2"/>
                  <c:y val="-8.9787259192898025E-2"/>
                </c:manualLayout>
              </c:layout>
              <c:tx>
                <c:rich>
                  <a:bodyPr/>
                  <a:lstStyle/>
                  <a:p>
                    <a:r>
                      <a:rPr lang="en-US" sz="1200" baseline="0" dirty="0" smtClean="0">
                        <a:latin typeface="Times New Roman" pitchFamily="18" charset="0"/>
                      </a:rPr>
                      <a:t>7495</a:t>
                    </a:r>
                    <a:endParaRPr lang="en-US" sz="1200" baseline="0" dirty="0">
                      <a:latin typeface="Times New Roman" pitchFamily="18" charset="0"/>
                    </a:endParaRPr>
                  </a:p>
                </c:rich>
              </c:tx>
              <c:showVal val="1"/>
            </c:dLbl>
            <c:dLbl>
              <c:idx val="2"/>
              <c:layout>
                <c:manualLayout>
                  <c:x val="6.1494959588411419E-2"/>
                  <c:y val="-2.6955464100960894E-2"/>
                </c:manualLayout>
              </c:layout>
              <c:tx>
                <c:rich>
                  <a:bodyPr/>
                  <a:lstStyle/>
                  <a:p>
                    <a:r>
                      <a:rPr lang="en-US" sz="1200" baseline="0" dirty="0" smtClean="0">
                        <a:latin typeface="Times New Roman" pitchFamily="18" charset="0"/>
                      </a:rPr>
                      <a:t>1692</a:t>
                    </a:r>
                    <a:endParaRPr lang="en-US" sz="1200" baseline="0" dirty="0">
                      <a:latin typeface="Times New Roman" pitchFamily="18" charset="0"/>
                    </a:endParaRPr>
                  </a:p>
                </c:rich>
              </c:tx>
              <c:showVal val="1"/>
            </c:dLbl>
            <c:delete val="1"/>
          </c:dLbls>
          <c:cat>
            <c:strRef>
              <c:f>Лист1!$A$2:$A$4</c:f>
              <c:strCache>
                <c:ptCount val="3"/>
                <c:pt idx="0">
                  <c:v>Малые</c:v>
                </c:pt>
                <c:pt idx="1">
                  <c:v>Микро</c:v>
                </c:pt>
                <c:pt idx="2">
                  <c:v>ИП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21291</c:v>
                </c:pt>
                <c:pt idx="1">
                  <c:v>7495</c:v>
                </c:pt>
                <c:pt idx="2">
                  <c:v>1692</c:v>
                </c:pt>
              </c:numCache>
            </c:numRef>
          </c:val>
        </c:ser>
      </c:pie3DChart>
    </c:plotArea>
    <c:legend>
      <c:legendPos val="r"/>
      <c:layout/>
      <c:txPr>
        <a:bodyPr/>
        <a:lstStyle/>
        <a:p>
          <a:pPr>
            <a:defRPr sz="1200" baseline="0">
              <a:solidFill>
                <a:schemeClr val="tx1"/>
              </a:solidFill>
              <a:latin typeface="Times New Roman" pitchFamily="18" charset="0"/>
            </a:defRPr>
          </a:pPr>
          <a:endParaRPr lang="ru-RU"/>
        </a:p>
      </c:txPr>
    </c:legend>
    <c:plotVisOnly val="1"/>
  </c:chart>
  <c:spPr>
    <a:ln>
      <a:solidFill>
        <a:srgbClr val="727CA3"/>
      </a:solidFill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roundedCorners val="1"/>
  <c:chart>
    <c:view3D>
      <c:rAngAx val="1"/>
    </c:view3D>
    <c:sideWall>
      <c:spPr>
        <a:ln>
          <a:solidFill>
            <a:srgbClr val="727CA3"/>
          </a:solidFill>
        </a:ln>
      </c:spPr>
    </c:sideWall>
    <c:backWall>
      <c:spPr>
        <a:ln>
          <a:solidFill>
            <a:srgbClr val="727CA3"/>
          </a:solidFill>
        </a:ln>
      </c:spPr>
    </c:backWall>
    <c:plotArea>
      <c:layout>
        <c:manualLayout>
          <c:layoutTarget val="inner"/>
          <c:xMode val="edge"/>
          <c:yMode val="edge"/>
          <c:x val="0.11983049610000486"/>
          <c:y val="0.19790027716341443"/>
          <c:w val="0.84480221159826563"/>
          <c:h val="0.68445610179456162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</c:v>
                </c:pt>
              </c:strCache>
            </c:strRef>
          </c:tx>
          <c:dLbls>
            <c:dLbl>
              <c:idx val="0"/>
              <c:layout>
                <c:manualLayout>
                  <c:x val="-5.4776691045409489E-3"/>
                  <c:y val="-3.654287634032308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20</a:t>
                    </a:r>
                    <a:r>
                      <a:rPr lang="ru-RU" dirty="0" smtClean="0"/>
                      <a:t>,3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1.4939596600699685E-3"/>
                  <c:y val="-2.7654049665444169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22</a:t>
                    </a:r>
                    <a:r>
                      <a:rPr lang="ru-RU" dirty="0" smtClean="0"/>
                      <a:t>,</a:t>
                    </a:r>
                    <a:r>
                      <a:rPr lang="en-US" dirty="0" smtClean="0"/>
                      <a:t>6</a:t>
                    </a:r>
                    <a:endParaRPr lang="en-US" dirty="0"/>
                  </a:p>
                </c:rich>
              </c:tx>
              <c:showVal val="1"/>
            </c:dLbl>
            <c:txPr>
              <a:bodyPr rot="0" vert="horz"/>
              <a:lstStyle/>
              <a:p>
                <a:pPr>
                  <a:defRPr sz="1100" baseline="0">
                    <a:solidFill>
                      <a:schemeClr val="tx1"/>
                    </a:solidFill>
                    <a:latin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малые предприятия</c:v>
                </c:pt>
                <c:pt idx="1">
                  <c:v>микропредприятия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20273</c:v>
                </c:pt>
                <c:pt idx="1">
                  <c:v>22628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</c:v>
                </c:pt>
              </c:strCache>
            </c:strRef>
          </c:tx>
          <c:dLbls>
            <c:dLbl>
              <c:idx val="0"/>
              <c:layout>
                <c:manualLayout>
                  <c:x val="1.6765120337448793E-2"/>
                  <c:y val="-3.259224782328733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16,2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1.4109314041134803E-2"/>
                  <c:y val="-1.283945519191458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10</a:t>
                    </a:r>
                    <a:r>
                      <a:rPr lang="ru-RU" dirty="0" smtClean="0"/>
                      <a:t>,8</a:t>
                    </a:r>
                    <a:endParaRPr lang="en-US" dirty="0"/>
                  </a:p>
                </c:rich>
              </c:tx>
              <c:showVal val="1"/>
            </c:dLbl>
            <c:txPr>
              <a:bodyPr rot="0" vert="horz"/>
              <a:lstStyle/>
              <a:p>
                <a:pPr>
                  <a:defRPr sz="1100" baseline="0">
                    <a:solidFill>
                      <a:schemeClr val="tx1"/>
                    </a:solidFill>
                    <a:latin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малые предприятия</c:v>
                </c:pt>
                <c:pt idx="1">
                  <c:v>микропредприятия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16248</c:v>
                </c:pt>
                <c:pt idx="1">
                  <c:v>10784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Е</c:v>
                </c:pt>
              </c:strCache>
            </c:strRef>
          </c:tx>
          <c:dLbls>
            <c:dLbl>
              <c:idx val="0"/>
              <c:layout>
                <c:manualLayout>
                  <c:x val="2.5230708762129683E-2"/>
                  <c:y val="-3.111089336207628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14</a:t>
                    </a:r>
                    <a:r>
                      <a:rPr lang="ru-RU" dirty="0" smtClean="0"/>
                      <a:t>,2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2.9634911721064597E-2"/>
                  <c:y val="-2.2542624373582679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11</a:t>
                    </a:r>
                    <a:r>
                      <a:rPr lang="ru-RU" dirty="0" smtClean="0"/>
                      <a:t>,5</a:t>
                    </a:r>
                    <a:endParaRPr lang="en-US" dirty="0"/>
                  </a:p>
                </c:rich>
              </c:tx>
              <c:showVal val="1"/>
            </c:dLbl>
            <c:txPr>
              <a:bodyPr rot="0" vert="horz"/>
              <a:lstStyle/>
              <a:p>
                <a:pPr>
                  <a:defRPr sz="1100" baseline="0">
                    <a:solidFill>
                      <a:schemeClr val="tx1"/>
                    </a:solidFill>
                    <a:latin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малые предприятия</c:v>
                </c:pt>
                <c:pt idx="1">
                  <c:v>микропредприятия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14178</c:v>
                </c:pt>
                <c:pt idx="1">
                  <c:v>11466</c:v>
                </c:pt>
              </c:numCache>
            </c:numRef>
          </c:val>
        </c:ser>
        <c:shape val="cylinder"/>
        <c:axId val="49189632"/>
        <c:axId val="49191168"/>
        <c:axId val="0"/>
      </c:bar3DChart>
      <c:catAx>
        <c:axId val="49189632"/>
        <c:scaling>
          <c:orientation val="minMax"/>
        </c:scaling>
        <c:axPos val="b"/>
        <c:tickLblPos val="nextTo"/>
        <c:txPr>
          <a:bodyPr/>
          <a:lstStyle/>
          <a:p>
            <a:pPr>
              <a:defRPr sz="1000" baseline="0">
                <a:solidFill>
                  <a:schemeClr val="tx1"/>
                </a:solidFill>
                <a:latin typeface="Times New Roman" pitchFamily="18" charset="0"/>
              </a:defRPr>
            </a:pPr>
            <a:endParaRPr lang="ru-RU"/>
          </a:p>
        </c:txPr>
        <c:crossAx val="49191168"/>
        <c:crosses val="autoZero"/>
        <c:auto val="1"/>
        <c:lblAlgn val="ctr"/>
        <c:lblOffset val="100"/>
      </c:catAx>
      <c:valAx>
        <c:axId val="4919116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800" baseline="0">
                <a:solidFill>
                  <a:schemeClr val="tx1"/>
                </a:solidFill>
                <a:latin typeface="Times New Roman" pitchFamily="18" charset="0"/>
              </a:defRPr>
            </a:pPr>
            <a:endParaRPr lang="ru-RU"/>
          </a:p>
        </c:txPr>
        <c:crossAx val="4918963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4611501869988714"/>
          <c:y val="0.25228764803046"/>
          <c:w val="9.114032241861722E-2"/>
          <c:h val="0.25542603376354389"/>
        </c:manualLayout>
      </c:layout>
      <c:txPr>
        <a:bodyPr/>
        <a:lstStyle/>
        <a:p>
          <a:pPr>
            <a:defRPr sz="1200" baseline="0">
              <a:solidFill>
                <a:schemeClr val="tx1"/>
              </a:solidFill>
              <a:latin typeface="Times New Roman" pitchFamily="18" charset="0"/>
            </a:defRPr>
          </a:pPr>
          <a:endParaRPr lang="ru-RU"/>
        </a:p>
      </c:txPr>
    </c:legend>
    <c:plotVisOnly val="1"/>
  </c:chart>
  <c:spPr>
    <a:ln>
      <a:solidFill>
        <a:srgbClr val="727CA3"/>
      </a:solidFill>
    </a:ln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33E39D7-01A0-4F17-9EA7-4A5CE613E46E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B455348-3C5E-4E81-B877-19654C5E6E29}">
      <dgm:prSet phldrT="[Текст]" custT="1"/>
      <dgm:spPr/>
      <dgm:t>
        <a:bodyPr/>
        <a:lstStyle/>
        <a:p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Малые </a:t>
          </a:r>
          <a:r>
            <a:rPr lang="ru-RU" sz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предприя</a:t>
          </a:r>
          <a:r>
            <a:rPr 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</a:t>
          </a:r>
          <a:r>
            <a:rPr lang="ru-RU" sz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тия</a:t>
          </a:r>
          <a:endParaRPr lang="ru-RU" sz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CC24704-BB67-4822-A49F-D4DAC11438A4}" type="parTrans" cxnId="{16642CB7-BD23-441F-B066-891019B670F5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33500757-823E-4502-B51B-59F042C1CC75}" type="sibTrans" cxnId="{16642CB7-BD23-441F-B066-891019B670F5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D2ABD076-CA61-41F6-8F28-4167BF8B997F}">
      <dgm:prSet phldrT="[Текст]" custT="1"/>
      <dgm:spPr/>
      <dgm:t>
        <a:bodyPr/>
        <a:lstStyle/>
        <a:p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Добыча полезных ископаемых (С) – 2,9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DD83201C-804E-4033-BFDA-34CD1DB79011}" type="parTrans" cxnId="{64EBFA29-B509-484B-B240-2D3DCD87E4CC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6786B6DC-75F3-4D9A-9A41-28502792B88F}" type="sibTrans" cxnId="{64EBFA29-B509-484B-B240-2D3DCD87E4CC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20D85148-7CAD-4BBA-8C8A-48610EA37A91}">
      <dgm:prSet phldrT="[Текст]" custT="1"/>
      <dgm:spPr/>
      <dgm:t>
        <a:bodyPr/>
        <a:lstStyle/>
        <a:p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Обрабатывающие производства (Д) – 28,7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E63DEEAA-2B87-43E3-B7C3-805EC4E5ABF8}" type="parTrans" cxnId="{0B64F009-273B-4057-BC30-E2DBB34A9112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0AEFB776-E578-421B-AE23-C9B6CC648719}" type="sibTrans" cxnId="{0B64F009-273B-4057-BC30-E2DBB34A9112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D48AE1D1-9A28-46B3-B67F-8D0D18ABF7A3}">
      <dgm:prSet phldrT="[Текст]" custT="1"/>
      <dgm:spPr/>
      <dgm:t>
        <a:bodyPr/>
        <a:lstStyle/>
        <a:p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Микро</a:t>
          </a:r>
          <a:r>
            <a:rPr 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</a:t>
          </a:r>
          <a:r>
            <a:rPr lang="ru-RU" sz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предприя-тия</a:t>
          </a:r>
          <a:endParaRPr lang="ru-RU" sz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AB21116-2B84-42C4-910E-4666ECC53E49}" type="parTrans" cxnId="{8E746776-AA09-4952-B4F1-72DCABD6782E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E3901E07-EB61-44C7-80C5-02E3296D099A}" type="sibTrans" cxnId="{8E746776-AA09-4952-B4F1-72DCABD6782E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62BCCBB9-DF48-4222-8BED-D3D117D90EB5}">
      <dgm:prSet phldrT="[Текст]" custT="1"/>
      <dgm:spPr/>
      <dgm:t>
        <a:bodyPr/>
        <a:lstStyle/>
        <a:p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Добыча полезных ископаемых (С) – 1,2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54AE6E4E-9273-48EB-ABDE-0C071C515E97}" type="parTrans" cxnId="{9F27FBFE-6D15-4BF0-849A-8588B22E046D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59B36D34-E099-4686-94F6-294AF2C83748}" type="sibTrans" cxnId="{9F27FBFE-6D15-4BF0-849A-8588B22E046D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91E707F4-826F-4E2D-8126-05793FFC8BB8}">
      <dgm:prSet phldrT="[Текст]" custT="1"/>
      <dgm:spPr/>
      <dgm:t>
        <a:bodyPr/>
        <a:lstStyle/>
        <a:p>
          <a:r>
            <a:rPr lang="ru-RU" sz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Индивиду-альные</a:t>
          </a:r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предприни-матели</a:t>
          </a:r>
          <a:endParaRPr lang="ru-RU" sz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478891F-34FA-4031-85A3-232A426C262B}" type="parTrans" cxnId="{95DA5212-826A-4D63-924C-EE81FFEE8EB9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6058FC16-912C-479C-965C-AB05DCDEDD9C}" type="sibTrans" cxnId="{95DA5212-826A-4D63-924C-EE81FFEE8EB9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571E90FB-0F9A-44CB-92FE-592B313A9059}">
      <dgm:prSet phldrT="[Текст]" custT="1"/>
      <dgm:spPr/>
      <dgm:t>
        <a:bodyPr/>
        <a:lstStyle/>
        <a:p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Обрабатывающие производства (Д) – 6,9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4B86F8CC-477A-448C-8BF3-0656C1E2876F}" type="parTrans" cxnId="{DDB1FDF7-360C-4C32-9F7F-AA66CED34BF8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1ED0AB78-44AE-401A-8D64-8358316CFE0C}" type="sibTrans" cxnId="{DDB1FDF7-360C-4C32-9F7F-AA66CED34BF8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CFEEB088-7C3D-41E5-B9CA-66DFDB43DA38}">
      <dgm:prSet phldrT="[Текст]" custT="1"/>
      <dgm:spPr/>
      <dgm:t>
        <a:bodyPr/>
        <a:lstStyle/>
        <a:p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Производство и распределение электроэнергии, газа и воды  (Е) – 1,6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67167EB1-418C-45A7-8A62-732F4C8E1B9B}" type="parTrans" cxnId="{6E7EF2CE-143D-4C6A-AA1E-B2B32D0E17E1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D4D3BF9F-4FF1-4C8F-966D-D2235FD5864A}" type="sibTrans" cxnId="{6E7EF2CE-143D-4C6A-AA1E-B2B32D0E17E1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7C324FFF-73D1-413D-ADDB-01D50470846E}">
      <dgm:prSet custT="1"/>
      <dgm:spPr/>
      <dgm:t>
        <a:bodyPr/>
        <a:lstStyle/>
        <a:p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Обрабатывающие производства (Д) – 15,1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10E34AE2-4CFD-4063-A578-CB63BA03D032}" type="parTrans" cxnId="{D5092F83-4D8C-4A82-8820-5694E5670E85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AA310186-D923-4578-BFBF-840E5D0E6276}" type="sibTrans" cxnId="{D5092F83-4D8C-4A82-8820-5694E5670E85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807906F1-634E-4C49-B084-A7E89468614C}">
      <dgm:prSet custT="1"/>
      <dgm:spPr/>
      <dgm:t>
        <a:bodyPr/>
        <a:lstStyle/>
        <a:p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Производство и распределение электроэнергии, газа и воды (Е) -0,6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CD95ECC0-B7A6-4059-9951-6878CC6C83E5}" type="parTrans" cxnId="{D9ED9650-91CB-461A-97F3-6B504C10833D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DA251660-91A9-46ED-8CFE-2DD06C078627}" type="sibTrans" cxnId="{D9ED9650-91CB-461A-97F3-6B504C10833D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41266639-0797-423A-8236-903357121D1E}" type="pres">
      <dgm:prSet presAssocID="{133E39D7-01A0-4F17-9EA7-4A5CE613E46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2580B76-6CE1-41AC-9D2E-25FEBF9D7240}" type="pres">
      <dgm:prSet presAssocID="{6B455348-3C5E-4E81-B877-19654C5E6E29}" presName="composite" presStyleCnt="0"/>
      <dgm:spPr/>
    </dgm:pt>
    <dgm:pt modelId="{F77A2A67-1918-4EE3-AE42-AB45D902F23C}" type="pres">
      <dgm:prSet presAssocID="{6B455348-3C5E-4E81-B877-19654C5E6E29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5938C7-75E2-489C-93C7-22529EC8011E}" type="pres">
      <dgm:prSet presAssocID="{6B455348-3C5E-4E81-B877-19654C5E6E29}" presName="descendantText" presStyleLbl="alignAcc1" presStyleIdx="0" presStyleCnt="3" custScaleY="100000" custLinFactNeighborX="2728" custLinFactNeighborY="-2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82EAC4-AF1F-49E3-87C3-4CBBEB1C115C}" type="pres">
      <dgm:prSet presAssocID="{33500757-823E-4502-B51B-59F042C1CC75}" presName="sp" presStyleCnt="0"/>
      <dgm:spPr/>
    </dgm:pt>
    <dgm:pt modelId="{4E04E865-39D3-42EE-B43F-E55BB96857DD}" type="pres">
      <dgm:prSet presAssocID="{D48AE1D1-9A28-46B3-B67F-8D0D18ABF7A3}" presName="composite" presStyleCnt="0"/>
      <dgm:spPr/>
    </dgm:pt>
    <dgm:pt modelId="{418443F2-3A74-4E23-845D-6D55251A9A5B}" type="pres">
      <dgm:prSet presAssocID="{D48AE1D1-9A28-46B3-B67F-8D0D18ABF7A3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17B7DA-F8B2-44AC-809A-10375928EF05}" type="pres">
      <dgm:prSet presAssocID="{D48AE1D1-9A28-46B3-B67F-8D0D18ABF7A3}" presName="descendantText" presStyleLbl="alignAcc1" presStyleIdx="1" presStyleCnt="3" custScaleX="99878" custLinFactNeighborX="1143" custLinFactNeighborY="-5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49CC15-96B9-475E-8003-F092EE20375E}" type="pres">
      <dgm:prSet presAssocID="{E3901E07-EB61-44C7-80C5-02E3296D099A}" presName="sp" presStyleCnt="0"/>
      <dgm:spPr/>
    </dgm:pt>
    <dgm:pt modelId="{E0DA33E9-F226-4815-976D-9BD51E7321C8}" type="pres">
      <dgm:prSet presAssocID="{91E707F4-826F-4E2D-8126-05793FFC8BB8}" presName="composite" presStyleCnt="0"/>
      <dgm:spPr/>
    </dgm:pt>
    <dgm:pt modelId="{3436068C-FD56-4933-B7F9-881C698030B0}" type="pres">
      <dgm:prSet presAssocID="{91E707F4-826F-4E2D-8126-05793FFC8BB8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2E3B85-E124-42B3-88D9-9A79E192F347}" type="pres">
      <dgm:prSet presAssocID="{91E707F4-826F-4E2D-8126-05793FFC8BB8}" presName="descendantText" presStyleLbl="alignAcc1" presStyleIdx="2" presStyleCnt="3" custScaleX="100000" custScaleY="66656" custLinFactNeighborX="1204" custLinFactNeighborY="-175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FCC8578-DEB5-41F5-A90F-EB04B23C64D0}" type="presOf" srcId="{807906F1-634E-4C49-B084-A7E89468614C}" destId="{D317B7DA-F8B2-44AC-809A-10375928EF05}" srcOrd="0" destOrd="2" presId="urn:microsoft.com/office/officeart/2005/8/layout/chevron2"/>
    <dgm:cxn modelId="{644F4F07-ED71-4724-8041-FDD0930882D5}" type="presOf" srcId="{D48AE1D1-9A28-46B3-B67F-8D0D18ABF7A3}" destId="{418443F2-3A74-4E23-845D-6D55251A9A5B}" srcOrd="0" destOrd="0" presId="urn:microsoft.com/office/officeart/2005/8/layout/chevron2"/>
    <dgm:cxn modelId="{64EBFA29-B509-484B-B240-2D3DCD87E4CC}" srcId="{6B455348-3C5E-4E81-B877-19654C5E6E29}" destId="{D2ABD076-CA61-41F6-8F28-4167BF8B997F}" srcOrd="0" destOrd="0" parTransId="{DD83201C-804E-4033-BFDA-34CD1DB79011}" sibTransId="{6786B6DC-75F3-4D9A-9A41-28502792B88F}"/>
    <dgm:cxn modelId="{D9ED9650-91CB-461A-97F3-6B504C10833D}" srcId="{D48AE1D1-9A28-46B3-B67F-8D0D18ABF7A3}" destId="{807906F1-634E-4C49-B084-A7E89468614C}" srcOrd="2" destOrd="0" parTransId="{CD95ECC0-B7A6-4059-9951-6878CC6C83E5}" sibTransId="{DA251660-91A9-46ED-8CFE-2DD06C078627}"/>
    <dgm:cxn modelId="{35DD37AB-EB5D-433B-B317-08D179B20362}" type="presOf" srcId="{133E39D7-01A0-4F17-9EA7-4A5CE613E46E}" destId="{41266639-0797-423A-8236-903357121D1E}" srcOrd="0" destOrd="0" presId="urn:microsoft.com/office/officeart/2005/8/layout/chevron2"/>
    <dgm:cxn modelId="{6E7EF2CE-143D-4C6A-AA1E-B2B32D0E17E1}" srcId="{6B455348-3C5E-4E81-B877-19654C5E6E29}" destId="{CFEEB088-7C3D-41E5-B9CA-66DFDB43DA38}" srcOrd="2" destOrd="0" parTransId="{67167EB1-418C-45A7-8A62-732F4C8E1B9B}" sibTransId="{D4D3BF9F-4FF1-4C8F-966D-D2235FD5864A}"/>
    <dgm:cxn modelId="{95DA5212-826A-4D63-924C-EE81FFEE8EB9}" srcId="{133E39D7-01A0-4F17-9EA7-4A5CE613E46E}" destId="{91E707F4-826F-4E2D-8126-05793FFC8BB8}" srcOrd="2" destOrd="0" parTransId="{2478891F-34FA-4031-85A3-232A426C262B}" sibTransId="{6058FC16-912C-479C-965C-AB05DCDEDD9C}"/>
    <dgm:cxn modelId="{8E746776-AA09-4952-B4F1-72DCABD6782E}" srcId="{133E39D7-01A0-4F17-9EA7-4A5CE613E46E}" destId="{D48AE1D1-9A28-46B3-B67F-8D0D18ABF7A3}" srcOrd="1" destOrd="0" parTransId="{DAB21116-2B84-42C4-910E-4666ECC53E49}" sibTransId="{E3901E07-EB61-44C7-80C5-02E3296D099A}"/>
    <dgm:cxn modelId="{77779658-B80D-42E0-9AE9-62421D5A9226}" type="presOf" srcId="{6B455348-3C5E-4E81-B877-19654C5E6E29}" destId="{F77A2A67-1918-4EE3-AE42-AB45D902F23C}" srcOrd="0" destOrd="0" presId="urn:microsoft.com/office/officeart/2005/8/layout/chevron2"/>
    <dgm:cxn modelId="{05674BF9-123B-491F-A3C3-F9A4FD942DFC}" type="presOf" srcId="{62BCCBB9-DF48-4222-8BED-D3D117D90EB5}" destId="{D317B7DA-F8B2-44AC-809A-10375928EF05}" srcOrd="0" destOrd="0" presId="urn:microsoft.com/office/officeart/2005/8/layout/chevron2"/>
    <dgm:cxn modelId="{4A236DC2-FE07-4FE4-ABFA-A4444FD1ED81}" type="presOf" srcId="{CFEEB088-7C3D-41E5-B9CA-66DFDB43DA38}" destId="{725938C7-75E2-489C-93C7-22529EC8011E}" srcOrd="0" destOrd="2" presId="urn:microsoft.com/office/officeart/2005/8/layout/chevron2"/>
    <dgm:cxn modelId="{9F27FBFE-6D15-4BF0-849A-8588B22E046D}" srcId="{D48AE1D1-9A28-46B3-B67F-8D0D18ABF7A3}" destId="{62BCCBB9-DF48-4222-8BED-D3D117D90EB5}" srcOrd="0" destOrd="0" parTransId="{54AE6E4E-9273-48EB-ABDE-0C071C515E97}" sibTransId="{59B36D34-E099-4686-94F6-294AF2C83748}"/>
    <dgm:cxn modelId="{94B1EC94-6683-49C1-A5FF-3CAC52DDFF2F}" type="presOf" srcId="{D2ABD076-CA61-41F6-8F28-4167BF8B997F}" destId="{725938C7-75E2-489C-93C7-22529EC8011E}" srcOrd="0" destOrd="0" presId="urn:microsoft.com/office/officeart/2005/8/layout/chevron2"/>
    <dgm:cxn modelId="{98A64A8C-8D94-4156-8F2C-7CDA959D8515}" type="presOf" srcId="{571E90FB-0F9A-44CB-92FE-592B313A9059}" destId="{D12E3B85-E124-42B3-88D9-9A79E192F347}" srcOrd="0" destOrd="0" presId="urn:microsoft.com/office/officeart/2005/8/layout/chevron2"/>
    <dgm:cxn modelId="{DDB1FDF7-360C-4C32-9F7F-AA66CED34BF8}" srcId="{91E707F4-826F-4E2D-8126-05793FFC8BB8}" destId="{571E90FB-0F9A-44CB-92FE-592B313A9059}" srcOrd="0" destOrd="0" parTransId="{4B86F8CC-477A-448C-8BF3-0656C1E2876F}" sibTransId="{1ED0AB78-44AE-401A-8D64-8358316CFE0C}"/>
    <dgm:cxn modelId="{16642CB7-BD23-441F-B066-891019B670F5}" srcId="{133E39D7-01A0-4F17-9EA7-4A5CE613E46E}" destId="{6B455348-3C5E-4E81-B877-19654C5E6E29}" srcOrd="0" destOrd="0" parTransId="{ACC24704-BB67-4822-A49F-D4DAC11438A4}" sibTransId="{33500757-823E-4502-B51B-59F042C1CC75}"/>
    <dgm:cxn modelId="{D5092F83-4D8C-4A82-8820-5694E5670E85}" srcId="{D48AE1D1-9A28-46B3-B67F-8D0D18ABF7A3}" destId="{7C324FFF-73D1-413D-ADDB-01D50470846E}" srcOrd="1" destOrd="0" parTransId="{10E34AE2-4CFD-4063-A578-CB63BA03D032}" sibTransId="{AA310186-D923-4578-BFBF-840E5D0E6276}"/>
    <dgm:cxn modelId="{C73FFDC4-6A8D-4CDF-AA6C-B3E6519D7D78}" type="presOf" srcId="{91E707F4-826F-4E2D-8126-05793FFC8BB8}" destId="{3436068C-FD56-4933-B7F9-881C698030B0}" srcOrd="0" destOrd="0" presId="urn:microsoft.com/office/officeart/2005/8/layout/chevron2"/>
    <dgm:cxn modelId="{6715F11D-0B6C-4B34-9613-3889AF7F8273}" type="presOf" srcId="{20D85148-7CAD-4BBA-8C8A-48610EA37A91}" destId="{725938C7-75E2-489C-93C7-22529EC8011E}" srcOrd="0" destOrd="1" presId="urn:microsoft.com/office/officeart/2005/8/layout/chevron2"/>
    <dgm:cxn modelId="{0B64F009-273B-4057-BC30-E2DBB34A9112}" srcId="{6B455348-3C5E-4E81-B877-19654C5E6E29}" destId="{20D85148-7CAD-4BBA-8C8A-48610EA37A91}" srcOrd="1" destOrd="0" parTransId="{E63DEEAA-2B87-43E3-B7C3-805EC4E5ABF8}" sibTransId="{0AEFB776-E578-421B-AE23-C9B6CC648719}"/>
    <dgm:cxn modelId="{715D6F51-8EDB-4819-965A-461696D9782D}" type="presOf" srcId="{7C324FFF-73D1-413D-ADDB-01D50470846E}" destId="{D317B7DA-F8B2-44AC-809A-10375928EF05}" srcOrd="0" destOrd="1" presId="urn:microsoft.com/office/officeart/2005/8/layout/chevron2"/>
    <dgm:cxn modelId="{7347F88F-64D1-4A1F-A3C9-3F6DDA78F16D}" type="presParOf" srcId="{41266639-0797-423A-8236-903357121D1E}" destId="{B2580B76-6CE1-41AC-9D2E-25FEBF9D7240}" srcOrd="0" destOrd="0" presId="urn:microsoft.com/office/officeart/2005/8/layout/chevron2"/>
    <dgm:cxn modelId="{5B8AC9F3-70B5-4F63-A098-75466CF6FB6B}" type="presParOf" srcId="{B2580B76-6CE1-41AC-9D2E-25FEBF9D7240}" destId="{F77A2A67-1918-4EE3-AE42-AB45D902F23C}" srcOrd="0" destOrd="0" presId="urn:microsoft.com/office/officeart/2005/8/layout/chevron2"/>
    <dgm:cxn modelId="{F86727D6-10AF-4D08-807C-C4E0665A6999}" type="presParOf" srcId="{B2580B76-6CE1-41AC-9D2E-25FEBF9D7240}" destId="{725938C7-75E2-489C-93C7-22529EC8011E}" srcOrd="1" destOrd="0" presId="urn:microsoft.com/office/officeart/2005/8/layout/chevron2"/>
    <dgm:cxn modelId="{3280D093-DFA3-49DA-A9CF-11E8A3793575}" type="presParOf" srcId="{41266639-0797-423A-8236-903357121D1E}" destId="{3082EAC4-AF1F-49E3-87C3-4CBBEB1C115C}" srcOrd="1" destOrd="0" presId="urn:microsoft.com/office/officeart/2005/8/layout/chevron2"/>
    <dgm:cxn modelId="{9F23CA70-EB2C-4565-946A-6E2D7933D1A5}" type="presParOf" srcId="{41266639-0797-423A-8236-903357121D1E}" destId="{4E04E865-39D3-42EE-B43F-E55BB96857DD}" srcOrd="2" destOrd="0" presId="urn:microsoft.com/office/officeart/2005/8/layout/chevron2"/>
    <dgm:cxn modelId="{B46268C4-5B93-4BD9-8169-23BB295BCA20}" type="presParOf" srcId="{4E04E865-39D3-42EE-B43F-E55BB96857DD}" destId="{418443F2-3A74-4E23-845D-6D55251A9A5B}" srcOrd="0" destOrd="0" presId="urn:microsoft.com/office/officeart/2005/8/layout/chevron2"/>
    <dgm:cxn modelId="{6C37A706-3581-4F68-B3D5-A98F3DC915F4}" type="presParOf" srcId="{4E04E865-39D3-42EE-B43F-E55BB96857DD}" destId="{D317B7DA-F8B2-44AC-809A-10375928EF05}" srcOrd="1" destOrd="0" presId="urn:microsoft.com/office/officeart/2005/8/layout/chevron2"/>
    <dgm:cxn modelId="{6CCD21D6-D27D-42B5-A88A-61EC16C2A7D0}" type="presParOf" srcId="{41266639-0797-423A-8236-903357121D1E}" destId="{AF49CC15-96B9-475E-8003-F092EE20375E}" srcOrd="3" destOrd="0" presId="urn:microsoft.com/office/officeart/2005/8/layout/chevron2"/>
    <dgm:cxn modelId="{B1F0F20A-60C9-4838-980F-13626F99DDD6}" type="presParOf" srcId="{41266639-0797-423A-8236-903357121D1E}" destId="{E0DA33E9-F226-4815-976D-9BD51E7321C8}" srcOrd="4" destOrd="0" presId="urn:microsoft.com/office/officeart/2005/8/layout/chevron2"/>
    <dgm:cxn modelId="{1B14B670-D551-4E41-9848-E6DA622AD2FA}" type="presParOf" srcId="{E0DA33E9-F226-4815-976D-9BD51E7321C8}" destId="{3436068C-FD56-4933-B7F9-881C698030B0}" srcOrd="0" destOrd="0" presId="urn:microsoft.com/office/officeart/2005/8/layout/chevron2"/>
    <dgm:cxn modelId="{00E24230-9662-4F36-B9C0-149789804E79}" type="presParOf" srcId="{E0DA33E9-F226-4815-976D-9BD51E7321C8}" destId="{D12E3B85-E124-42B3-88D9-9A79E192F347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77A2A67-1918-4EE3-AE42-AB45D902F23C}">
      <dsp:nvSpPr>
        <dsp:cNvPr id="0" name=""/>
        <dsp:cNvSpPr/>
      </dsp:nvSpPr>
      <dsp:spPr>
        <a:xfrm rot="5400000">
          <a:off x="-173520" y="175957"/>
          <a:ext cx="1156806" cy="80976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Малые </a:t>
          </a:r>
          <a:r>
            <a:rPr lang="ru-RU" sz="12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предприя</a:t>
          </a:r>
          <a:r>
            <a:rPr lang="en-US" sz="1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</a:t>
          </a:r>
          <a:r>
            <a:rPr lang="ru-RU" sz="12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тия</a:t>
          </a:r>
          <a:endParaRPr lang="ru-RU" sz="12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-173520" y="175957"/>
        <a:ext cx="1156806" cy="809764"/>
      </dsp:txXfrm>
    </dsp:sp>
    <dsp:sp modelId="{725938C7-75E2-489C-93C7-22529EC8011E}">
      <dsp:nvSpPr>
        <dsp:cNvPr id="0" name=""/>
        <dsp:cNvSpPr/>
      </dsp:nvSpPr>
      <dsp:spPr>
        <a:xfrm rot="5400000">
          <a:off x="2100424" y="-1290036"/>
          <a:ext cx="752319" cy="333363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Добыча полезных ископаемых (С) – 2,9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Обрабатывающие производства (Д) – 28,7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Производство и распределение электроэнергии, газа и воды  (Е) – 1,6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2100424" y="-1290036"/>
        <a:ext cx="752319" cy="3333639"/>
      </dsp:txXfrm>
    </dsp:sp>
    <dsp:sp modelId="{418443F2-3A74-4E23-845D-6D55251A9A5B}">
      <dsp:nvSpPr>
        <dsp:cNvPr id="0" name=""/>
        <dsp:cNvSpPr/>
      </dsp:nvSpPr>
      <dsp:spPr>
        <a:xfrm rot="5400000">
          <a:off x="-173520" y="1131034"/>
          <a:ext cx="1156806" cy="80976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Микро</a:t>
          </a:r>
          <a:r>
            <a:rPr lang="en-US" sz="1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</a:t>
          </a:r>
          <a:r>
            <a:rPr lang="ru-RU" sz="12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предприя-тия</a:t>
          </a:r>
          <a:endParaRPr lang="ru-RU" sz="12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-173520" y="1131034"/>
        <a:ext cx="1156806" cy="809764"/>
      </dsp:txXfrm>
    </dsp:sp>
    <dsp:sp modelId="{D317B7DA-F8B2-44AC-809A-10375928EF05}">
      <dsp:nvSpPr>
        <dsp:cNvPr id="0" name=""/>
        <dsp:cNvSpPr/>
      </dsp:nvSpPr>
      <dsp:spPr>
        <a:xfrm rot="5400000">
          <a:off x="2102655" y="-335348"/>
          <a:ext cx="751924" cy="332957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Добыча полезных ископаемых (С) – 1,2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Обрабатывающие производства (Д) – 15,1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Производство и распределение электроэнергии, газа и воды (Е) -0,6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2102655" y="-335348"/>
        <a:ext cx="751924" cy="3329572"/>
      </dsp:txXfrm>
    </dsp:sp>
    <dsp:sp modelId="{3436068C-FD56-4933-B7F9-881C698030B0}">
      <dsp:nvSpPr>
        <dsp:cNvPr id="0" name=""/>
        <dsp:cNvSpPr/>
      </dsp:nvSpPr>
      <dsp:spPr>
        <a:xfrm rot="5400000">
          <a:off x="-173520" y="2086112"/>
          <a:ext cx="1156806" cy="80976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Индивиду-альные</a:t>
          </a:r>
          <a:r>
            <a:rPr lang="ru-RU" sz="1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2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предприни-матели</a:t>
          </a:r>
          <a:endParaRPr lang="ru-RU" sz="12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-173520" y="2086112"/>
        <a:ext cx="1156806" cy="809764"/>
      </dsp:txXfrm>
    </dsp:sp>
    <dsp:sp modelId="{D12E3B85-E124-42B3-88D9-9A79E192F347}">
      <dsp:nvSpPr>
        <dsp:cNvPr id="0" name=""/>
        <dsp:cNvSpPr/>
      </dsp:nvSpPr>
      <dsp:spPr>
        <a:xfrm rot="5400000">
          <a:off x="2225982" y="489853"/>
          <a:ext cx="501202" cy="333363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Обрабатывающие производства (Д) – 6,9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2225982" y="489853"/>
        <a:ext cx="501202" cy="33336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0.19608</cdr:x>
      <cdr:y>0</cdr:y>
    </cdr:from>
    <cdr:to>
      <cdr:x>0.84314</cdr:x>
      <cdr:y>0.07333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14380" y="0"/>
          <a:ext cx="2357454" cy="18859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0.2549</cdr:x>
      <cdr:y>0</cdr:y>
    </cdr:from>
    <cdr:to>
      <cdr:x>0.88235</cdr:x>
      <cdr:y>0.07333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928694" y="0"/>
          <a:ext cx="2286016" cy="18859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400" dirty="0" smtClean="0">
              <a:latin typeface="Times New Roman" pitchFamily="18" charset="0"/>
            </a:rPr>
            <a:t>Среднемесячная заработная плата, тыс.руб.</a:t>
          </a:r>
          <a:endParaRPr lang="ru-RU" sz="1400" dirty="0">
            <a:latin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0.17647</cdr:x>
      <cdr:y>0.05556</cdr:y>
    </cdr:from>
    <cdr:to>
      <cdr:x>0.42745</cdr:x>
      <cdr:y>0.41111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642942" y="14287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FF687-2A63-4551-B0FA-EAFB1F6946B6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3415D9-05F1-4795-BF6F-9BC151A84D1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FF687-2A63-4551-B0FA-EAFB1F6946B6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415D9-05F1-4795-BF6F-9BC151A84D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FF687-2A63-4551-B0FA-EAFB1F6946B6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415D9-05F1-4795-BF6F-9BC151A84D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57FF687-2A63-4551-B0FA-EAFB1F6946B6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F33415D9-05F1-4795-BF6F-9BC151A84D1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FF687-2A63-4551-B0FA-EAFB1F6946B6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415D9-05F1-4795-BF6F-9BC151A84D1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FF687-2A63-4551-B0FA-EAFB1F6946B6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415D9-05F1-4795-BF6F-9BC151A84D1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415D9-05F1-4795-BF6F-9BC151A84D1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FF687-2A63-4551-B0FA-EAFB1F6946B6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FF687-2A63-4551-B0FA-EAFB1F6946B6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415D9-05F1-4795-BF6F-9BC151A84D1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FF687-2A63-4551-B0FA-EAFB1F6946B6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415D9-05F1-4795-BF6F-9BC151A84D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57FF687-2A63-4551-B0FA-EAFB1F6946B6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33415D9-05F1-4795-BF6F-9BC151A84D1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FF687-2A63-4551-B0FA-EAFB1F6946B6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3415D9-05F1-4795-BF6F-9BC151A84D1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57FF687-2A63-4551-B0FA-EAFB1F6946B6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F33415D9-05F1-4795-BF6F-9BC151A84D1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diagramLayout" Target="../diagrams/layout1.xml"/><Relationship Id="rId7" Type="http://schemas.openxmlformats.org/officeDocument/2006/relationships/chart" Target="../charts/char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11" Type="http://schemas.openxmlformats.org/officeDocument/2006/relationships/image" Target="../media/image5.jpeg"/><Relationship Id="rId5" Type="http://schemas.openxmlformats.org/officeDocument/2006/relationships/diagramColors" Target="../diagrams/colors1.xml"/><Relationship Id="rId10" Type="http://schemas.openxmlformats.org/officeDocument/2006/relationships/image" Target="../media/image4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2428860" y="285728"/>
          <a:ext cx="4143404" cy="3071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Диаграмма 8"/>
          <p:cNvGraphicFramePr/>
          <p:nvPr/>
        </p:nvGraphicFramePr>
        <p:xfrm>
          <a:off x="5357818" y="3714752"/>
          <a:ext cx="3571900" cy="285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0" name="Диаграмма 9"/>
          <p:cNvGraphicFramePr/>
          <p:nvPr/>
        </p:nvGraphicFramePr>
        <p:xfrm>
          <a:off x="214282" y="3714752"/>
          <a:ext cx="3643338" cy="285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pic>
        <p:nvPicPr>
          <p:cNvPr id="3" name="Picture 4" descr="https://im3-tub-ru.yandex.net/i?id=3db0c9679c225bc03ba6436f723a4afa&amp;n=33&amp;h=215&amp;w=32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58016" y="857232"/>
            <a:ext cx="2000264" cy="1785950"/>
          </a:xfrm>
          <a:prstGeom prst="roundRect">
            <a:avLst/>
          </a:prstGeom>
          <a:noFill/>
          <a:ln>
            <a:solidFill>
              <a:srgbClr val="727CA3"/>
            </a:solidFill>
          </a:ln>
        </p:spPr>
      </p:pic>
      <p:pic>
        <p:nvPicPr>
          <p:cNvPr id="1032" name="Picture 8" descr="https://im1-tub-ru.yandex.net/i?id=32def6b1daabc05af43ae62697fca6a3-l&amp;n=1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14282" y="857231"/>
            <a:ext cx="2000264" cy="1857389"/>
          </a:xfrm>
          <a:prstGeom prst="roundRect">
            <a:avLst/>
          </a:prstGeom>
          <a:noFill/>
          <a:ln>
            <a:solidFill>
              <a:srgbClr val="727CA3"/>
            </a:solidFill>
          </a:ln>
        </p:spPr>
      </p:pic>
      <p:sp>
        <p:nvSpPr>
          <p:cNvPr id="15" name="TextBox 14"/>
          <p:cNvSpPr txBox="1"/>
          <p:nvPr/>
        </p:nvSpPr>
        <p:spPr>
          <a:xfrm>
            <a:off x="1928794" y="1"/>
            <a:ext cx="55007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</a:rPr>
              <a:t>Объем выручки от реализации товаров (работ, услуг), млрд.руб.</a:t>
            </a:r>
            <a:endParaRPr lang="ru-RU" sz="1400" dirty="0">
              <a:latin typeface="Times New Roman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3071802" y="2786058"/>
            <a:ext cx="3429024" cy="914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3286116" y="2928934"/>
            <a:ext cx="307183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latin typeface="Times New Roman" pitchFamily="18" charset="0"/>
              </a:rPr>
              <a:t>МАЛЫЙ БИЗНЕС В ПРОМЫШЛЕННОСТИ  </a:t>
            </a:r>
            <a:r>
              <a:rPr lang="ru-RU" sz="1400" b="1" i="1" dirty="0" smtClean="0">
                <a:latin typeface="Times New Roman" pitchFamily="18" charset="0"/>
              </a:rPr>
              <a:t>УДМУРТИИ  </a:t>
            </a:r>
            <a:r>
              <a:rPr lang="ru-RU" sz="1400" b="1" i="1" dirty="0" smtClean="0">
                <a:latin typeface="Times New Roman" pitchFamily="18" charset="0"/>
              </a:rPr>
              <a:t>В 2015 ГОДУ</a:t>
            </a:r>
            <a:endParaRPr lang="ru-RU" sz="1400" b="1" i="1" dirty="0">
              <a:latin typeface="Times New Roman" pitchFamily="18" charset="0"/>
            </a:endParaRPr>
          </a:p>
        </p:txBody>
      </p:sp>
      <p:sp>
        <p:nvSpPr>
          <p:cNvPr id="21" name="Стрелка углом вверх 20"/>
          <p:cNvSpPr/>
          <p:nvPr/>
        </p:nvSpPr>
        <p:spPr>
          <a:xfrm>
            <a:off x="6572264" y="2786058"/>
            <a:ext cx="1500198" cy="731520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углом вверх 21"/>
          <p:cNvSpPr/>
          <p:nvPr/>
        </p:nvSpPr>
        <p:spPr>
          <a:xfrm flipH="1">
            <a:off x="1071538" y="2786058"/>
            <a:ext cx="1500198" cy="731520"/>
          </a:xfrm>
          <a:prstGeom prst="bentUpArrow">
            <a:avLst>
              <a:gd name="adj1" fmla="val 25000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верх 22"/>
          <p:cNvSpPr/>
          <p:nvPr/>
        </p:nvSpPr>
        <p:spPr>
          <a:xfrm flipV="1">
            <a:off x="4500562" y="3786190"/>
            <a:ext cx="484632" cy="87898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44" name="Picture 20" descr="http://files.site-fusion.co.uk/webfusion27566/image/pylonandwindcoolpic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714744" y="4786322"/>
            <a:ext cx="2071702" cy="1843866"/>
          </a:xfrm>
          <a:prstGeom prst="round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461</TotalTime>
  <Words>120</Words>
  <Application>Microsoft Office PowerPoint</Application>
  <PresentationFormat>Экран (4:3)</PresentationFormat>
  <Paragraphs>23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Бумажная</vt:lpstr>
      <vt:lpstr>Слайд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OEM</cp:lastModifiedBy>
  <cp:revision>69</cp:revision>
  <dcterms:created xsi:type="dcterms:W3CDTF">2017-03-01T08:10:10Z</dcterms:created>
  <dcterms:modified xsi:type="dcterms:W3CDTF">2017-03-03T09:10:16Z</dcterms:modified>
</cp:coreProperties>
</file>